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9556" autoAdjust="0"/>
  </p:normalViewPr>
  <p:slideViewPr>
    <p:cSldViewPr snapToGrid="0">
      <p:cViewPr>
        <p:scale>
          <a:sx n="64" d="100"/>
          <a:sy n="64" d="100"/>
        </p:scale>
        <p:origin x="-98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0A4C50-1B61-405D-BCD5-60FBF02F96B2}" type="datetimeFigureOut">
              <a:rPr lang="en-US" smtClean="0"/>
              <a:t>3/14/2020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51ABC-40CC-43BD-B97E-1764955D496E}" type="slidenum">
              <a:rPr lang="en-US" smtClean="0"/>
              <a:t>‹#›</a:t>
            </a:fld>
            <a:endParaRPr lang="en-US"/>
          </a:p>
        </p:txBody>
      </p:sp>
    </p:spTree>
    <p:extLst>
      <p:ext uri="{BB962C8B-B14F-4D97-AF65-F5344CB8AC3E}">
        <p14:creationId xmlns:p14="http://schemas.microsoft.com/office/powerpoint/2010/main" val="3992058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a:t>
            </a:r>
            <a:r>
              <a:rPr lang="en-US" baseline="0" dirty="0">
                <a:latin typeface="Times New Roman" pitchFamily="18" charset="0"/>
                <a:cs typeface="Times New Roman" pitchFamily="18" charset="0"/>
              </a:rPr>
              <a:t> presentation discusses the increasing emergence of non-communicable disease in Saudi Arabia</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D451ABC-40CC-43BD-B97E-1764955D496E}" type="slidenum">
              <a:rPr lang="en-US" smtClean="0"/>
              <a:t>1</a:t>
            </a:fld>
            <a:endParaRPr lang="en-US"/>
          </a:p>
        </p:txBody>
      </p:sp>
    </p:spTree>
    <p:extLst>
      <p:ext uri="{BB962C8B-B14F-4D97-AF65-F5344CB8AC3E}">
        <p14:creationId xmlns:p14="http://schemas.microsoft.com/office/powerpoint/2010/main" val="1318802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Non-communicable diseases are those diseases that cannot be transferred from one individual to another individual. Similarly, non-communicable conditions take a very long time and develop in a slower rate. Most of these diseases share the risk factors which result in the occurrence of them, such as alcohol abuse, tobacco use, unhealthy diet, and lack of doing physical activity. This presentation will assess the factor for the increase of non-communicable diseases in Saudi Arabia as well as statistics for the condition in Saudi Arabia, socioeconomic impacts brought by the disease to other people, and mitigation. At the end of the day the information will help in understanding the non-communicable disease better.</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451ABC-40CC-43BD-B97E-1764955D496E}" type="slidenum">
              <a:rPr lang="en-US" smtClean="0"/>
              <a:t>2</a:t>
            </a:fld>
            <a:endParaRPr lang="en-US"/>
          </a:p>
        </p:txBody>
      </p:sp>
    </p:spTree>
    <p:extLst>
      <p:ext uri="{BB962C8B-B14F-4D97-AF65-F5344CB8AC3E}">
        <p14:creationId xmlns:p14="http://schemas.microsoft.com/office/powerpoint/2010/main" val="3278359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Many people use alcohol excessively to the point that they get addicted and cannot survive without it. While others use Tobacco, which is harmful to their health, in the end, they get vulnerable to non-communicable diseases such as cancer and lung diseases. When a person is not involved in any kind of activity, they tend to expose their life to severe health conditions such as cardiovascular disease and other types of cancer (Nugent et al., 2018). Instead, lack of taking balanced food results in people lacking appropriate nutrients in their body hence leading health issues concerning sugar or salt. Finally, it is the environmental factor ensuing from the unfavorable gas emissions which affect the functioning of the body and hence causing non0-communicable diseases.</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3</a:t>
            </a:fld>
            <a:endParaRPr lang="en-US"/>
          </a:p>
        </p:txBody>
      </p:sp>
    </p:spTree>
    <p:extLst>
      <p:ext uri="{BB962C8B-B14F-4D97-AF65-F5344CB8AC3E}">
        <p14:creationId xmlns:p14="http://schemas.microsoft.com/office/powerpoint/2010/main" val="1499631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Metabolic risk factors are associated with several metabolic variations, which result in an intensification of non-communicable diseases.  The metabolic changes include overweight, increased blood pressure, hyperlipidemia, and hyperglycemia (Nugent et al., 2018). Based on metabolic variations that lead to death are blood pressure, which leads to then overweight, is second, leading to death. Correspondingly, modifiable behavioral factors are caused by adapted behaviors, for instance, taking insalubrious diets, using Tobacco, abusing alcohol, and not doing physical activity hence leading to non-communicable diseases. Statistics indicate that 1.6 million people die every year for not involving themselves in physical activity, and 7.2 million people die every year for using Tobacco.</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4</a:t>
            </a:fld>
            <a:endParaRPr lang="en-US"/>
          </a:p>
        </p:txBody>
      </p:sp>
    </p:spTree>
    <p:extLst>
      <p:ext uri="{BB962C8B-B14F-4D97-AF65-F5344CB8AC3E}">
        <p14:creationId xmlns:p14="http://schemas.microsoft.com/office/powerpoint/2010/main" val="4167336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Cancer is regarded to be the second most common source of deaths worldwide. Although the estimation of avertible cancer is said to be around thirty to fifty percent, there are several cancers that cannot be evaded because of the genetic jeopardies. Some of the leading cancer affecting people include; lung, prostate, liver, cervical, breast, and stomach (Briggs et al., 2016). Diabetes transpires when the body is incapable of making sufficient insulin which is a hormone that regulates sugar in the blood. Similarly, the disease can arise when the body is unable to use the insulin it makes efficiently. Alternatively, cardiovascular disease is the chief in deaths caused by non-communicable disease, and they involve conditions such as stroke and heart attack. Finally, is the chronic respiratory disease which are the disorders distressing the airways and lung edifices. Most of the disease is caused by not inhaling good air; although the condition is not curable, it can be controlled by using medications. Some of the chronic respiratory diseases include asthma and pulmonary hypertension.</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5</a:t>
            </a:fld>
            <a:endParaRPr lang="en-US"/>
          </a:p>
        </p:txBody>
      </p:sp>
    </p:spTree>
    <p:extLst>
      <p:ext uri="{BB962C8B-B14F-4D97-AF65-F5344CB8AC3E}">
        <p14:creationId xmlns:p14="http://schemas.microsoft.com/office/powerpoint/2010/main" val="3978865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Commitment to decrease fatalities caused by non-communicable diseases by 25% in 2025.</a:t>
            </a:r>
          </a:p>
          <a:p>
            <a:r>
              <a:rPr lang="en-US" sz="1200" kern="1200" dirty="0">
                <a:solidFill>
                  <a:schemeClr val="tx1"/>
                </a:solidFill>
                <a:effectLst/>
                <a:latin typeface="Times New Roman" panose="02020603050405020304" pitchFamily="18" charset="0"/>
                <a:ea typeface="+mn-ea"/>
                <a:cs typeface="Times New Roman" panose="02020603050405020304" pitchFamily="18" charset="0"/>
              </a:rPr>
              <a:t>According to Bennett et al. (2018), non-communicable diseases are regarded as the primary source of death globally. Deaths caused by the disease are estimated to be sixty percent yearly approximated to be more than thirty-five million people. Low- and middle-income nations are profoundly affected by non-communicable diseases leading to increased mortality rate in the regions summing to around 80%. They are comprising of many people dying before attaining seventy years as relating to high-income countries, which range at approximately twenty-six percent (Allen et al., 2017). Finally, the nations which are a member of the United Nations swore to decrease the number of deaths caused by the disease by 25% by the year 2025.</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6</a:t>
            </a:fld>
            <a:endParaRPr lang="en-US"/>
          </a:p>
        </p:txBody>
      </p:sp>
    </p:spTree>
    <p:extLst>
      <p:ext uri="{BB962C8B-B14F-4D97-AF65-F5344CB8AC3E}">
        <p14:creationId xmlns:p14="http://schemas.microsoft.com/office/powerpoint/2010/main" val="2383942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Many people is Saudi Arabia dies because of cardiovascular disease, with ischemic heart disease have 14% of the demises and stroke having 11% of the total deaths. Despite BMI being the first risk factor to cause non-communicable diseases, high glucose level also results to almost a similar cause as it contributes to 10.5% and 11.1% to male and female getting the disease (</a:t>
            </a:r>
            <a:r>
              <a:rPr lang="en-US" sz="1200" kern="1200" dirty="0" err="1" smtClean="0">
                <a:solidFill>
                  <a:schemeClr val="tx1"/>
                </a:solidFill>
                <a:effectLst/>
                <a:latin typeface="+mn-lt"/>
                <a:ea typeface="+mn-ea"/>
                <a:cs typeface="+mn-cs"/>
              </a:rPr>
              <a:t>Mokdad</a:t>
            </a:r>
            <a:r>
              <a:rPr lang="en-US" sz="1200" kern="1200" dirty="0" smtClean="0">
                <a:solidFill>
                  <a:schemeClr val="tx1"/>
                </a:solidFill>
                <a:effectLst/>
                <a:latin typeface="+mn-lt"/>
                <a:ea typeface="+mn-ea"/>
                <a:cs typeface="+mn-cs"/>
              </a:rPr>
              <a:t>, 2016). On the other hand, the biggest thing that leads to increased non-communicable diseases in Saudi Arabia is smoking, high cholesterol, diabetes, and obesity as well as high blood pressure. Hence, the above aforementioned factors need to be taken into consideration.</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451ABC-40CC-43BD-B97E-1764955D496E}" type="slidenum">
              <a:rPr lang="en-US" smtClean="0"/>
              <a:t>7</a:t>
            </a:fld>
            <a:endParaRPr lang="en-US"/>
          </a:p>
        </p:txBody>
      </p:sp>
    </p:spTree>
    <p:extLst>
      <p:ext uri="{BB962C8B-B14F-4D97-AF65-F5344CB8AC3E}">
        <p14:creationId xmlns:p14="http://schemas.microsoft.com/office/powerpoint/2010/main" val="26252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Most people who live in an unplanned town that is growing at a faster rate have high chances of getting the disease because of the factors such as emission of gasses that are not suitable for human consumption leading to respiratory diseases. Similarly, a town that is not planned, people find it hard to get a balanced diet as they will take what they easily find on their way. The world is developing very fast, and the lifestyle is changing (Arena et al., 2016). People are shifting from their traditional way of eating healthy foods to the westernized ways of taking fast foods that are not healthy. Lastly, the non-communicable disease does not select any person; therefore, every person is at risk of getting the disease. However, researchers have found that people who range within 30-69 years have a high number of deaths caused by the disease.</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8</a:t>
            </a:fld>
            <a:endParaRPr lang="en-US"/>
          </a:p>
        </p:txBody>
      </p:sp>
    </p:spTree>
    <p:extLst>
      <p:ext uri="{BB962C8B-B14F-4D97-AF65-F5344CB8AC3E}">
        <p14:creationId xmlns:p14="http://schemas.microsoft.com/office/powerpoint/2010/main" val="1612977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every country, including Saudi Arabia, are struggling to ensure its citizens live in a zero-poverty life. Consequently, the emergence of non-communicable diseases is becoming a hindrance to the program as family members with the disease require a lot of funds; hence other people who are left become poor. The sustainable development goal of decreasing the number of premature deaths is being threatened by the increased non-communicable diseases in Saud Arabia (Nugent et al., 2018). Finally, individuals with the disease require a lot of finance to treat oneself hence leading to reducing the resources available in the household hence making the process to call for government intervention.</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451ABC-40CC-43BD-B97E-1764955D496E}" type="slidenum">
              <a:rPr lang="en-US" smtClean="0"/>
              <a:t>9</a:t>
            </a:fld>
            <a:endParaRPr lang="en-US"/>
          </a:p>
        </p:txBody>
      </p:sp>
    </p:spTree>
    <p:extLst>
      <p:ext uri="{BB962C8B-B14F-4D97-AF65-F5344CB8AC3E}">
        <p14:creationId xmlns:p14="http://schemas.microsoft.com/office/powerpoint/2010/main" val="4216198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Most people in Saudi Arabia are not aware of the disease, especially how one can get the disease. Therefore, there is a need to ensure people are educated on how a person can get the disease as well as the symptoms so that they can know early when the problem is in the early stage hence starting medication soon. When the condition becomes severe, it is hard for it to be treated. Surveillance also needs to be advanced so that it provides relevant statistics that is easily accessible and accurate in a Realtime basis (O’Neil et al., 2015). Additionally, the health sector is facing a lot of challenges, especially to the health staff and researchers; therefore training more of them will result in the easy maintainability of the disease.</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10</a:t>
            </a:fld>
            <a:endParaRPr lang="en-US"/>
          </a:p>
        </p:txBody>
      </p:sp>
    </p:spTree>
    <p:extLst>
      <p:ext uri="{BB962C8B-B14F-4D97-AF65-F5344CB8AC3E}">
        <p14:creationId xmlns:p14="http://schemas.microsoft.com/office/powerpoint/2010/main" val="727074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Awareness of how a person can get the disease is very critical in helping them reduce the use of factors that might result in getting the disease. For instance, most people who abuse alcohol do not know if they can be sick with the use of alcohol excessively. Nonetheless, other people understand the effects of using Tobacco, but they still use hence increasing the emergence of non-communicable diseases. Similarly, the current environment is affected by people's practices, which emit unclean gasses, which result in getting non-communicable diseases. Saudi Arabia has less medical staff and researchers who are responsible for containing non-communicable diseases as well as the adopting the unhealthy lifestyle.</a:t>
            </a:r>
          </a:p>
          <a:p>
            <a:endParaRPr lang="en-US" dirty="0"/>
          </a:p>
        </p:txBody>
      </p:sp>
      <p:sp>
        <p:nvSpPr>
          <p:cNvPr id="4" name="Slide Number Placeholder 3"/>
          <p:cNvSpPr>
            <a:spLocks noGrp="1"/>
          </p:cNvSpPr>
          <p:nvPr>
            <p:ph type="sldNum" sz="quarter" idx="5"/>
          </p:nvPr>
        </p:nvSpPr>
        <p:spPr/>
        <p:txBody>
          <a:bodyPr/>
          <a:lstStyle/>
          <a:p>
            <a:fld id="{0D451ABC-40CC-43BD-B97E-1764955D496E}" type="slidenum">
              <a:rPr lang="en-US" smtClean="0"/>
              <a:t>11</a:t>
            </a:fld>
            <a:endParaRPr lang="en-US"/>
          </a:p>
        </p:txBody>
      </p:sp>
    </p:spTree>
    <p:extLst>
      <p:ext uri="{BB962C8B-B14F-4D97-AF65-F5344CB8AC3E}">
        <p14:creationId xmlns:p14="http://schemas.microsoft.com/office/powerpoint/2010/main" val="2084522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393503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53988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942250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561C70-E618-479F-92D5-63995C5C53C8}" type="datetimeFigureOut">
              <a:rPr lang="en-US" smtClean="0"/>
              <a:t>3/14/2020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1926898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561C70-E618-479F-92D5-63995C5C53C8}" type="datetimeFigureOut">
              <a:rPr lang="en-US" smtClean="0"/>
              <a:t>3/14/2020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1223052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561C70-E618-479F-92D5-63995C5C53C8}" type="datetimeFigureOut">
              <a:rPr lang="en-US" smtClean="0"/>
              <a:t>3/14/2020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292480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561C70-E618-479F-92D5-63995C5C53C8}" type="datetimeFigureOut">
              <a:rPr lang="en-US" smtClean="0"/>
              <a:t>3/14/2020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2088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561C70-E618-479F-92D5-63995C5C53C8}" type="datetimeFigureOut">
              <a:rPr lang="en-US" smtClean="0"/>
              <a:t>3/14/2020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1737470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561C70-E618-479F-92D5-63995C5C53C8}" type="datetimeFigureOut">
              <a:rPr lang="en-US" smtClean="0"/>
              <a:t>3/14/2020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213631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453604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8109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1023179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23080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1916149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680846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561C70-E618-479F-92D5-63995C5C53C8}" type="datetimeFigureOut">
              <a:rPr lang="en-US" smtClean="0"/>
              <a:t>3/14/2020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140D6F-882B-4EEA-A34C-D5024A5B725C}" type="slidenum">
              <a:rPr lang="en-US" smtClean="0"/>
              <a:t>‹#›</a:t>
            </a:fld>
            <a:endParaRPr lang="en-US"/>
          </a:p>
        </p:txBody>
      </p:sp>
    </p:spTree>
    <p:extLst>
      <p:ext uri="{BB962C8B-B14F-4D97-AF65-F5344CB8AC3E}">
        <p14:creationId xmlns:p14="http://schemas.microsoft.com/office/powerpoint/2010/main" val="1156617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561C70-E618-479F-92D5-63995C5C53C8}" type="datetimeFigureOut">
              <a:rPr lang="en-US" smtClean="0"/>
              <a:t>3/14/2020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4140D6F-882B-4EEA-A34C-D5024A5B725C}" type="slidenum">
              <a:rPr lang="en-US" smtClean="0"/>
              <a:t>‹#›</a:t>
            </a:fld>
            <a:endParaRPr lang="en-US"/>
          </a:p>
        </p:txBody>
      </p:sp>
    </p:spTree>
    <p:extLst>
      <p:ext uri="{BB962C8B-B14F-4D97-AF65-F5344CB8AC3E}">
        <p14:creationId xmlns:p14="http://schemas.microsoft.com/office/powerpoint/2010/main" val="408279023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0C7C63-150F-4EA6-AB13-49061C6D4BF6}"/>
              </a:ext>
            </a:extLst>
          </p:cNvPr>
          <p:cNvSpPr>
            <a:spLocks noGrp="1"/>
          </p:cNvSpPr>
          <p:nvPr>
            <p:ph type="ctrTitle"/>
          </p:nvPr>
        </p:nvSpPr>
        <p:spPr/>
        <p:txBody>
          <a:bodyPr>
            <a:normAutofit/>
          </a:bodyPr>
          <a:lstStyle/>
          <a:p>
            <a:r>
              <a:rPr lang="en-US" sz="3600" dirty="0">
                <a:latin typeface="Times New Roman" panose="02020603050405020304" pitchFamily="18" charset="0"/>
                <a:cs typeface="Times New Roman" panose="02020603050405020304" pitchFamily="18" charset="0"/>
              </a:rPr>
              <a:t>Increasing Emergence of Non-communicable Disease in Saudi Arabia</a:t>
            </a:r>
          </a:p>
        </p:txBody>
      </p:sp>
      <p:sp>
        <p:nvSpPr>
          <p:cNvPr id="3" name="Subtitle 2">
            <a:extLst>
              <a:ext uri="{FF2B5EF4-FFF2-40B4-BE49-F238E27FC236}">
                <a16:creationId xmlns:a16="http://schemas.microsoft.com/office/drawing/2014/main" xmlns="" id="{56D035E5-1616-4D5B-ACD9-DE458748C600}"/>
              </a:ext>
            </a:extLst>
          </p:cNvPr>
          <p:cNvSpPr>
            <a:spLocks noGrp="1"/>
          </p:cNvSpPr>
          <p:nvPr>
            <p:ph type="subTitle" idx="1"/>
          </p:nvPr>
        </p:nvSpPr>
        <p:spPr/>
        <p:txBody>
          <a:bodyPr>
            <a:normAutofit/>
          </a:bodyPr>
          <a:lstStyle/>
          <a:p>
            <a:r>
              <a:rPr lang="en-US" sz="2000" dirty="0">
                <a:latin typeface="Times New Roman" panose="02020603050405020304" pitchFamily="18" charset="0"/>
                <a:cs typeface="Times New Roman" panose="02020603050405020304" pitchFamily="18" charset="0"/>
              </a:rPr>
              <a:t>Student’s Name</a:t>
            </a:r>
          </a:p>
          <a:p>
            <a:r>
              <a:rPr lang="en-US" sz="2000" dirty="0">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3286276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472968-0BC4-44F4-9E08-3C1430ED1B37}"/>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AC35E529-A130-40F6-8FC8-4DA744748D1C}"/>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Take a long duration and progress slowly</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Not transferred from one person to another</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Share common risk factors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Reasons for the increase in non-communicable diseases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Socioeconomic effects of non-communicable diseases</a:t>
            </a:r>
          </a:p>
          <a:p>
            <a:endParaRPr lang="en-US" sz="2400" dirty="0"/>
          </a:p>
        </p:txBody>
      </p:sp>
    </p:spTree>
    <p:extLst>
      <p:ext uri="{BB962C8B-B14F-4D97-AF65-F5344CB8AC3E}">
        <p14:creationId xmlns:p14="http://schemas.microsoft.com/office/powerpoint/2010/main" val="836943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9C28AE-CBFF-499D-80C8-EA700E054A0C}"/>
              </a:ext>
            </a:extLst>
          </p:cNvPr>
          <p:cNvSpPr>
            <a:spLocks noGrp="1"/>
          </p:cNvSpPr>
          <p:nvPr>
            <p:ph type="title"/>
          </p:nvPr>
        </p:nvSpPr>
        <p:spPr/>
        <p:txBody>
          <a:bodyPr>
            <a:normAutofit/>
          </a:bodyPr>
          <a:lstStyle/>
          <a:p>
            <a:pPr algn="ctr"/>
            <a:r>
              <a:rPr lang="en-US" dirty="0">
                <a:latin typeface="Times New Roman" pitchFamily="18" charset="0"/>
                <a:cs typeface="Times New Roman" panose="02020603050405020304" pitchFamily="18" charset="0"/>
              </a:rPr>
              <a:t>Causes of Non-communicable Disease</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62C74165-BBE8-4092-9746-E2FEE4594298}"/>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Tobacco and alcohol abuse</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Physical inactivity </a:t>
            </a:r>
            <a:r>
              <a:rPr lang="en-US" sz="2400" dirty="0">
                <a:solidFill>
                  <a:schemeClr val="tx1"/>
                </a:solidFill>
                <a:latin typeface="Times New Roman" panose="02020603050405020304" pitchFamily="18" charset="0"/>
                <a:cs typeface="Times New Roman" panose="02020603050405020304" pitchFamily="18" charset="0"/>
              </a:rPr>
              <a:t>(Nugent et al., 2018</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a:latin typeface="Times New Roman" panose="02020603050405020304" pitchFamily="18" charset="0"/>
                <a:cs typeface="Times New Roman" panose="02020603050405020304" pitchFamily="18" charset="0"/>
              </a:rPr>
              <a:t>Unbalanced diet</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Environment factors</a:t>
            </a:r>
          </a:p>
          <a:p>
            <a:endParaRPr lang="en-US" sz="2400" dirty="0"/>
          </a:p>
        </p:txBody>
      </p:sp>
    </p:spTree>
    <p:extLst>
      <p:ext uri="{BB962C8B-B14F-4D97-AF65-F5344CB8AC3E}">
        <p14:creationId xmlns:p14="http://schemas.microsoft.com/office/powerpoint/2010/main" val="1104995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CBD69-006B-4630-8B3E-EFAFA4980DD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Risk Factors</a:t>
            </a:r>
          </a:p>
        </p:txBody>
      </p:sp>
      <p:sp>
        <p:nvSpPr>
          <p:cNvPr id="3" name="Content Placeholder 2">
            <a:extLst>
              <a:ext uri="{FF2B5EF4-FFF2-40B4-BE49-F238E27FC236}">
                <a16:creationId xmlns:a16="http://schemas.microsoft.com/office/drawing/2014/main" xmlns="" id="{8EAF72B0-0F5C-4390-8332-D882DBCB7D03}"/>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Metabolic risk factor </a:t>
            </a:r>
            <a:r>
              <a:rPr lang="en-US" sz="2400" dirty="0">
                <a:solidFill>
                  <a:schemeClr val="tx1"/>
                </a:solidFill>
                <a:latin typeface="Times New Roman" panose="02020603050405020304" pitchFamily="18" charset="0"/>
                <a:cs typeface="Times New Roman" panose="02020603050405020304" pitchFamily="18" charset="0"/>
              </a:rPr>
              <a:t>(Nugent et al., 2018</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a:latin typeface="Times New Roman" panose="02020603050405020304" pitchFamily="18" charset="0"/>
                <a:cs typeface="Times New Roman" panose="02020603050405020304" pitchFamily="18" charset="0"/>
              </a:rPr>
              <a:t>Modifiable behavioral risk factors</a:t>
            </a:r>
          </a:p>
          <a:p>
            <a:endParaRPr lang="en-US" sz="2400" dirty="0"/>
          </a:p>
        </p:txBody>
      </p:sp>
    </p:spTree>
    <p:extLst>
      <p:ext uri="{BB962C8B-B14F-4D97-AF65-F5344CB8AC3E}">
        <p14:creationId xmlns:p14="http://schemas.microsoft.com/office/powerpoint/2010/main" val="2223809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599BAB-DAD2-4AD6-9298-BD22A91141D1}"/>
              </a:ext>
            </a:extLst>
          </p:cNvPr>
          <p:cNvSpPr>
            <a:spLocks noGrp="1"/>
          </p:cNvSpPr>
          <p:nvPr>
            <p:ph type="title"/>
          </p:nvPr>
        </p:nvSpPr>
        <p:spPr/>
        <p:txBody>
          <a:bodyPr>
            <a:normAutofit/>
          </a:bodyPr>
          <a:lstStyle/>
          <a:p>
            <a:pPr algn="ctr"/>
            <a:r>
              <a:rPr lang="en-US" dirty="0">
                <a:latin typeface="Times New Roman" pitchFamily="18" charset="0"/>
                <a:cs typeface="Times New Roman" panose="02020603050405020304" pitchFamily="18" charset="0"/>
              </a:rPr>
              <a:t>Examples of Non-communicable Diseases</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2C8457B-2726-4CD1-9C44-7381D0CDB1A9}"/>
              </a:ext>
            </a:extLst>
          </p:cNvPr>
          <p:cNvSpPr>
            <a:spLocks noGrp="1"/>
          </p:cNvSpPr>
          <p:nvPr>
            <p:ph idx="1"/>
          </p:nvPr>
        </p:nvSpPr>
        <p:spPr/>
        <p:txBody>
          <a:bodyPr>
            <a:normAutofit/>
          </a:bodyPr>
          <a:lstStyle/>
          <a:p>
            <a:pPr>
              <a:buFont typeface="Wingdings" pitchFamily="2" charset="2"/>
              <a:buChar char="Ø"/>
            </a:pPr>
            <a:r>
              <a:rPr lang="en-US" sz="2400" dirty="0" smtClean="0">
                <a:latin typeface="Times New Roman" panose="02020603050405020304" pitchFamily="18" charset="0"/>
                <a:cs typeface="Times New Roman" panose="02020603050405020304" pitchFamily="18" charset="0"/>
              </a:rPr>
              <a:t>Cancer which has become a menace</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smtClean="0">
                <a:latin typeface="Times New Roman" panose="02020603050405020304" pitchFamily="18" charset="0"/>
                <a:cs typeface="Times New Roman" panose="02020603050405020304" pitchFamily="18" charset="0"/>
              </a:rPr>
              <a:t>Diabetes both type 1 and 2</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smtClean="0">
                <a:latin typeface="Times New Roman" panose="02020603050405020304" pitchFamily="18" charset="0"/>
                <a:cs typeface="Times New Roman" panose="02020603050405020304" pitchFamily="18" charset="0"/>
              </a:rPr>
              <a:t>Various cardiovascular diseases</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smtClean="0">
                <a:latin typeface="Times New Roman" panose="02020603050405020304" pitchFamily="18" charset="0"/>
                <a:cs typeface="Times New Roman" panose="02020603050405020304" pitchFamily="18" charset="0"/>
              </a:rPr>
              <a:t>Chronic </a:t>
            </a:r>
            <a:r>
              <a:rPr lang="en-US" sz="2400" dirty="0">
                <a:latin typeface="Times New Roman" panose="02020603050405020304" pitchFamily="18" charset="0"/>
                <a:cs typeface="Times New Roman" panose="02020603050405020304" pitchFamily="18" charset="0"/>
              </a:rPr>
              <a:t>respiratory disease</a:t>
            </a:r>
          </a:p>
          <a:p>
            <a:endParaRPr lang="en-US" sz="2400" dirty="0"/>
          </a:p>
        </p:txBody>
      </p:sp>
    </p:spTree>
    <p:extLst>
      <p:ext uri="{BB962C8B-B14F-4D97-AF65-F5344CB8AC3E}">
        <p14:creationId xmlns:p14="http://schemas.microsoft.com/office/powerpoint/2010/main" val="279813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4572E6-1B13-448D-BBAE-9B877F3BC82E}"/>
              </a:ext>
            </a:extLst>
          </p:cNvPr>
          <p:cNvSpPr>
            <a:spLocks noGrp="1"/>
          </p:cNvSpPr>
          <p:nvPr>
            <p:ph type="title"/>
          </p:nvPr>
        </p:nvSpPr>
        <p:spPr/>
        <p:txBody>
          <a:bodyPr>
            <a:normAutofit/>
          </a:bodyPr>
          <a:lstStyle/>
          <a:p>
            <a:pPr algn="ctr"/>
            <a:r>
              <a:rPr lang="en-US" dirty="0">
                <a:latin typeface="Times New Roman" pitchFamily="18" charset="0"/>
                <a:cs typeface="Times New Roman" panose="02020603050405020304" pitchFamily="18" charset="0"/>
              </a:rPr>
              <a:t>Facts</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4D0A017-480C-42DD-95D6-C8E49B5FE5CD}"/>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op </a:t>
            </a:r>
            <a:r>
              <a:rPr lang="en-US" sz="2400" dirty="0">
                <a:latin typeface="Times New Roman" panose="02020603050405020304" pitchFamily="18" charset="0"/>
                <a:cs typeface="Times New Roman" panose="02020603050405020304" pitchFamily="18" charset="0"/>
              </a:rPr>
              <a:t>source of death worldwide (</a:t>
            </a:r>
            <a:r>
              <a:rPr lang="en-US" sz="2400" dirty="0">
                <a:solidFill>
                  <a:schemeClr val="tx1"/>
                </a:solidFill>
                <a:latin typeface="Times New Roman" panose="02020603050405020304" pitchFamily="18" charset="0"/>
                <a:cs typeface="Times New Roman" panose="02020603050405020304" pitchFamily="18" charset="0"/>
              </a:rPr>
              <a:t>Bennett et al., 2018)</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smtClean="0">
                <a:latin typeface="Times New Roman" panose="02020603050405020304" pitchFamily="18" charset="0"/>
                <a:cs typeface="Times New Roman" panose="02020603050405020304" pitchFamily="18" charset="0"/>
              </a:rPr>
              <a:t>Most deaths take place </a:t>
            </a:r>
            <a:r>
              <a:rPr lang="en-US" sz="2400" dirty="0">
                <a:latin typeface="Times New Roman" panose="02020603050405020304" pitchFamily="18" charset="0"/>
                <a:cs typeface="Times New Roman" panose="02020603050405020304" pitchFamily="18" charset="0"/>
              </a:rPr>
              <a:t>in </a:t>
            </a:r>
            <a:r>
              <a:rPr lang="en-US" sz="2400" dirty="0" smtClean="0">
                <a:latin typeface="Times New Roman" panose="02020603050405020304" pitchFamily="18" charset="0"/>
                <a:cs typeface="Times New Roman" panose="02020603050405020304" pitchFamily="18" charset="0"/>
              </a:rPr>
              <a:t>low together with </a:t>
            </a:r>
            <a:r>
              <a:rPr lang="en-US" sz="2400" dirty="0">
                <a:latin typeface="Times New Roman" panose="02020603050405020304" pitchFamily="18" charset="0"/>
                <a:cs typeface="Times New Roman" panose="02020603050405020304" pitchFamily="18" charset="0"/>
              </a:rPr>
              <a:t>middle-income nations </a:t>
            </a:r>
            <a:r>
              <a:rPr lang="en-US" sz="2400" dirty="0">
                <a:solidFill>
                  <a:schemeClr val="tx1"/>
                </a:solidFill>
                <a:latin typeface="Times New Roman" panose="02020603050405020304" pitchFamily="18" charset="0"/>
                <a:cs typeface="Times New Roman" panose="02020603050405020304" pitchFamily="18" charset="0"/>
              </a:rPr>
              <a:t>(Allen et al., 2017)</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a:latin typeface="Times New Roman" panose="02020603050405020304" pitchFamily="18" charset="0"/>
                <a:cs typeface="Times New Roman" panose="02020603050405020304" pitchFamily="18" charset="0"/>
              </a:rPr>
              <a:t>Occur commonly to people under </a:t>
            </a:r>
            <a:r>
              <a:rPr lang="en-US" sz="2400" dirty="0" smtClean="0">
                <a:latin typeface="Times New Roman" panose="02020603050405020304" pitchFamily="18" charset="0"/>
                <a:cs typeface="Times New Roman" panose="02020603050405020304" pitchFamily="18" charset="0"/>
              </a:rPr>
              <a:t>age </a:t>
            </a:r>
            <a:r>
              <a:rPr lang="en-US" sz="2400" dirty="0">
                <a:latin typeface="Times New Roman" panose="02020603050405020304" pitchFamily="18" charset="0"/>
                <a:cs typeface="Times New Roman" panose="02020603050405020304" pitchFamily="18" charset="0"/>
              </a:rPr>
              <a:t>of </a:t>
            </a:r>
            <a:r>
              <a:rPr lang="en-US" sz="2400" dirty="0" smtClean="0">
                <a:latin typeface="Times New Roman" panose="02020603050405020304" pitchFamily="18" charset="0"/>
                <a:cs typeface="Times New Roman" panose="02020603050405020304" pitchFamily="18" charset="0"/>
              </a:rPr>
              <a:t>70 </a:t>
            </a:r>
            <a:r>
              <a:rPr lang="en-US" sz="2400" dirty="0">
                <a:latin typeface="Times New Roman" panose="02020603050405020304" pitchFamily="18" charset="0"/>
                <a:cs typeface="Times New Roman" panose="02020603050405020304" pitchFamily="18" charset="0"/>
              </a:rPr>
              <a:t>years</a:t>
            </a:r>
          </a:p>
          <a:p>
            <a:endParaRPr lang="en-US" sz="2400" dirty="0"/>
          </a:p>
        </p:txBody>
      </p:sp>
    </p:spTree>
    <p:extLst>
      <p:ext uri="{BB962C8B-B14F-4D97-AF65-F5344CB8AC3E}">
        <p14:creationId xmlns:p14="http://schemas.microsoft.com/office/powerpoint/2010/main" val="3988991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A3E19A-DEB0-43DF-B7C4-296DDFFA4DEB}"/>
              </a:ext>
            </a:extLst>
          </p:cNvPr>
          <p:cNvSpPr>
            <a:spLocks noGrp="1"/>
          </p:cNvSpPr>
          <p:nvPr>
            <p:ph type="title"/>
          </p:nvPr>
        </p:nvSpPr>
        <p:spPr/>
        <p:txBody>
          <a:bodyPr>
            <a:normAutofit fontScale="90000"/>
          </a:bodyPr>
          <a:lstStyle/>
          <a:p>
            <a:pPr algn="ctr"/>
            <a:r>
              <a:rPr lang="en-US" dirty="0">
                <a:latin typeface="Times New Roman" pitchFamily="18" charset="0"/>
                <a:cs typeface="Times New Roman" panose="02020603050405020304" pitchFamily="18" charset="0"/>
              </a:rPr>
              <a:t>Statistics For Non-communicable Diseases in Saudi Arabia</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21C0EE7-6C17-440E-9729-4B16E6FD15E7}"/>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Cardiovascular leads with 14% and to ischemic deaths and 11% stroke deaths.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Elevated BMI is the leading risk factor with 11.8% and 11.1% of male and females respectively (</a:t>
            </a:r>
            <a:r>
              <a:rPr lang="en-US" sz="2400" dirty="0" err="1">
                <a:latin typeface="Times New Roman" panose="02020603050405020304" pitchFamily="18" charset="0"/>
                <a:cs typeface="Times New Roman" panose="02020603050405020304" pitchFamily="18" charset="0"/>
              </a:rPr>
              <a:t>Mokdad</a:t>
            </a:r>
            <a:r>
              <a:rPr lang="en-US" sz="2400" dirty="0">
                <a:latin typeface="Times New Roman" panose="02020603050405020304" pitchFamily="18" charset="0"/>
                <a:cs typeface="Times New Roman" panose="02020603050405020304" pitchFamily="18" charset="0"/>
              </a:rPr>
              <a:t>, 2016)</a:t>
            </a:r>
          </a:p>
          <a:p>
            <a:pPr>
              <a:buFont typeface="Wingdings" pitchFamily="2" charset="2"/>
              <a:buChar char="Ø"/>
            </a:pPr>
            <a:r>
              <a:rPr lang="en-US" sz="2400">
                <a:latin typeface="Times New Roman" panose="02020603050405020304" pitchFamily="18" charset="0"/>
                <a:cs typeface="Times New Roman" panose="02020603050405020304" pitchFamily="18" charset="0"/>
              </a:rPr>
              <a:t>Prevalence of diabetes </a:t>
            </a:r>
            <a:r>
              <a:rPr lang="en-US" sz="2400" dirty="0">
                <a:latin typeface="Times New Roman" panose="02020603050405020304" pitchFamily="18" charset="0"/>
                <a:cs typeface="Times New Roman" panose="02020603050405020304" pitchFamily="18" charset="0"/>
              </a:rPr>
              <a:t>is presented with 26.5% </a:t>
            </a:r>
            <a:r>
              <a:rPr lang="en-US" sz="2400">
                <a:latin typeface="Times New Roman" panose="02020603050405020304" pitchFamily="18" charset="0"/>
                <a:cs typeface="Times New Roman" panose="02020603050405020304" pitchFamily="18" charset="0"/>
              </a:rPr>
              <a:t>and hypertension with 30.2% </a:t>
            </a:r>
            <a:endParaRPr lang="en-US" sz="24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256540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30264B-3A3B-4BE8-BD69-8F46DF3D9EC4}"/>
              </a:ext>
            </a:extLst>
          </p:cNvPr>
          <p:cNvSpPr>
            <a:spLocks noGrp="1"/>
          </p:cNvSpPr>
          <p:nvPr>
            <p:ph type="title"/>
          </p:nvPr>
        </p:nvSpPr>
        <p:spPr/>
        <p:txBody>
          <a:bodyPr>
            <a:normAutofit/>
          </a:bodyPr>
          <a:lstStyle/>
          <a:p>
            <a:pPr algn="ctr"/>
            <a:r>
              <a:rPr lang="en-US" dirty="0">
                <a:latin typeface="Times New Roman" pitchFamily="18" charset="0"/>
                <a:cs typeface="Times New Roman" panose="02020603050405020304" pitchFamily="18" charset="0"/>
              </a:rPr>
              <a:t>People Who Are At Risk of the Disease</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E3AAB2C-22BD-4D48-82A2-2217A8903111}"/>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People living in a rapid unplanned urbanization</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Globalization of unhealthy lifestyles </a:t>
            </a:r>
            <a:r>
              <a:rPr lang="en-US" sz="2400" dirty="0">
                <a:solidFill>
                  <a:schemeClr val="tx1"/>
                </a:solidFill>
                <a:latin typeface="Times New Roman" panose="02020603050405020304" pitchFamily="18" charset="0"/>
                <a:cs typeface="Times New Roman" panose="02020603050405020304" pitchFamily="18" charset="0"/>
              </a:rPr>
              <a:t>(Arena et al., 2016</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a:latin typeface="Times New Roman" panose="02020603050405020304" pitchFamily="18" charset="0"/>
                <a:cs typeface="Times New Roman" panose="02020603050405020304" pitchFamily="18" charset="0"/>
              </a:rPr>
              <a:t>People of all age groups</a:t>
            </a:r>
          </a:p>
          <a:p>
            <a:endParaRPr lang="en-US" sz="2400" dirty="0"/>
          </a:p>
        </p:txBody>
      </p:sp>
    </p:spTree>
    <p:extLst>
      <p:ext uri="{BB962C8B-B14F-4D97-AF65-F5344CB8AC3E}">
        <p14:creationId xmlns:p14="http://schemas.microsoft.com/office/powerpoint/2010/main" val="2301677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3D76F7-6646-4938-A9C3-2F4DAC53B654}"/>
              </a:ext>
            </a:extLst>
          </p:cNvPr>
          <p:cNvSpPr>
            <a:spLocks noGrp="1"/>
          </p:cNvSpPr>
          <p:nvPr>
            <p:ph type="title"/>
          </p:nvPr>
        </p:nvSpPr>
        <p:spPr/>
        <p:txBody>
          <a:bodyPr>
            <a:normAutofit/>
          </a:bodyPr>
          <a:lstStyle/>
          <a:p>
            <a:pPr algn="ctr"/>
            <a:r>
              <a:rPr lang="en-US" dirty="0">
                <a:latin typeface="Times New Roman" pitchFamily="18" charset="0"/>
                <a:cs typeface="Times New Roman" panose="02020603050405020304" pitchFamily="18" charset="0"/>
              </a:rPr>
              <a:t>Socioeconomic Impacts</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A32438-C1D7-4741-8CF3-07C0A7EA8117}"/>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Decrease poverty reduction initiatives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Impend the program of sustainability development </a:t>
            </a:r>
            <a:r>
              <a:rPr lang="en-US" sz="2400" dirty="0">
                <a:solidFill>
                  <a:schemeClr val="tx1"/>
                </a:solidFill>
                <a:latin typeface="Times New Roman" panose="02020603050405020304" pitchFamily="18" charset="0"/>
                <a:cs typeface="Times New Roman" panose="02020603050405020304" pitchFamily="18" charset="0"/>
              </a:rPr>
              <a:t>(Nugent et al., 2018</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400" dirty="0">
                <a:latin typeface="Times New Roman" panose="02020603050405020304" pitchFamily="18" charset="0"/>
                <a:cs typeface="Times New Roman" panose="02020603050405020304" pitchFamily="18" charset="0"/>
              </a:rPr>
              <a:t>Utilize household resources</a:t>
            </a:r>
          </a:p>
        </p:txBody>
      </p:sp>
    </p:spTree>
    <p:extLst>
      <p:ext uri="{BB962C8B-B14F-4D97-AF65-F5344CB8AC3E}">
        <p14:creationId xmlns:p14="http://schemas.microsoft.com/office/powerpoint/2010/main" val="2044601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8CBF36-4BC1-4123-BAE9-D4056055F02C}"/>
              </a:ext>
            </a:extLst>
          </p:cNvPr>
          <p:cNvSpPr>
            <a:spLocks noGrp="1"/>
          </p:cNvSpPr>
          <p:nvPr>
            <p:ph type="title"/>
          </p:nvPr>
        </p:nvSpPr>
        <p:spPr/>
        <p:txBody>
          <a:bodyPr>
            <a:normAutofit/>
          </a:bodyPr>
          <a:lstStyle/>
          <a:p>
            <a:pPr algn="ctr"/>
            <a:r>
              <a:rPr lang="en-US" dirty="0">
                <a:latin typeface="Times New Roman" pitchFamily="18" charset="0"/>
                <a:cs typeface="Times New Roman" panose="02020603050405020304" pitchFamily="18" charset="0"/>
              </a:rPr>
              <a:t>Prevention and Control</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956996D-9F9B-401B-B004-9A184DA989C4}"/>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Encouraging awareness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Advance on surveillance</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Develop training </a:t>
            </a:r>
          </a:p>
        </p:txBody>
      </p:sp>
    </p:spTree>
    <p:extLst>
      <p:ext uri="{BB962C8B-B14F-4D97-AF65-F5344CB8AC3E}">
        <p14:creationId xmlns:p14="http://schemas.microsoft.com/office/powerpoint/2010/main" val="390684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C06073-6997-45EE-BEFA-C79B9E2A5205}"/>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Conclusion</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0F739C1E-6126-4E4D-ADC0-90DCF681579C}"/>
              </a:ext>
            </a:extLst>
          </p:cNvPr>
          <p:cNvSpPr>
            <a:spLocks noGrp="1"/>
          </p:cNvSpPr>
          <p:nvPr>
            <p:ph idx="1"/>
          </p:nvPr>
        </p:nvSpPr>
        <p:spPr/>
        <p:txBody>
          <a:bodyPr>
            <a:normAutofit/>
          </a:bodyPr>
          <a:lstStyle/>
          <a:p>
            <a:pPr>
              <a:buFont typeface="Wingdings" pitchFamily="2" charset="2"/>
              <a:buChar char="Ø"/>
            </a:pPr>
            <a:r>
              <a:rPr lang="en-US" sz="2400" dirty="0">
                <a:latin typeface="Times New Roman" panose="02020603050405020304" pitchFamily="18" charset="0"/>
                <a:cs typeface="Times New Roman" panose="02020603050405020304" pitchFamily="18" charset="0"/>
              </a:rPr>
              <a:t>Many people are unaware of the causes of non-communicable diseases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Some people are aware of the reasons but are ignorant</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The current environment results to increase in diseases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Less trained medical staffs are available to combat non-communicable diseases</a:t>
            </a:r>
          </a:p>
          <a:p>
            <a:pPr>
              <a:buFont typeface="Wingdings" pitchFamily="2" charset="2"/>
              <a:buChar char="Ø"/>
            </a:pPr>
            <a:r>
              <a:rPr lang="en-US" sz="2400" dirty="0">
                <a:latin typeface="Times New Roman" panose="02020603050405020304" pitchFamily="18" charset="0"/>
                <a:cs typeface="Times New Roman" panose="02020603050405020304" pitchFamily="18" charset="0"/>
              </a:rPr>
              <a:t>The unhealthy lifestyle adopted also encouraged the increase of the disease. </a:t>
            </a:r>
          </a:p>
          <a:p>
            <a:endParaRPr lang="en-US" sz="24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2888843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D50843-8178-4CDE-8644-5020C5E502E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E5303D41-7173-4F80-90AD-5FEC9A5453C0}"/>
              </a:ext>
            </a:extLst>
          </p:cNvPr>
          <p:cNvSpPr>
            <a:spLocks noGrp="1"/>
          </p:cNvSpPr>
          <p:nvPr>
            <p:ph idx="1"/>
          </p:nvPr>
        </p:nvSpPr>
        <p:spPr>
          <a:xfrm>
            <a:off x="677334" y="1736035"/>
            <a:ext cx="8596668" cy="4305327"/>
          </a:xfrm>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Allen, L., Williams, J., Townsend, N., Mikkelsen, B., Roberts, N., Foster, C., &amp; 	</a:t>
            </a:r>
            <a:r>
              <a:rPr lang="en-US" dirty="0" err="1">
                <a:latin typeface="Times New Roman" panose="02020603050405020304" pitchFamily="18" charset="0"/>
                <a:cs typeface="Times New Roman" panose="02020603050405020304" pitchFamily="18" charset="0"/>
              </a:rPr>
              <a:t>Wickramasinghe</a:t>
            </a:r>
            <a:r>
              <a:rPr lang="en-US" dirty="0">
                <a:latin typeface="Times New Roman" panose="02020603050405020304" pitchFamily="18" charset="0"/>
                <a:cs typeface="Times New Roman" panose="02020603050405020304" pitchFamily="18" charset="0"/>
              </a:rPr>
              <a:t>, K. (2017). Socioeconomic status and non-communicable disease 	</a:t>
            </a:r>
            <a:r>
              <a:rPr lang="en-US" dirty="0" err="1">
                <a:latin typeface="Times New Roman" panose="02020603050405020304" pitchFamily="18" charset="0"/>
                <a:cs typeface="Times New Roman" panose="02020603050405020304" pitchFamily="18" charset="0"/>
              </a:rPr>
              <a:t>behavioural</a:t>
            </a:r>
            <a:r>
              <a:rPr lang="en-US" dirty="0">
                <a:latin typeface="Times New Roman" panose="02020603050405020304" pitchFamily="18" charset="0"/>
                <a:cs typeface="Times New Roman" panose="02020603050405020304" pitchFamily="18" charset="0"/>
              </a:rPr>
              <a:t> risk factors in low-income and lower-middle-income countries: a 	systematic review. </a:t>
            </a:r>
            <a:r>
              <a:rPr lang="en-US" i="1" dirty="0">
                <a:latin typeface="Times New Roman" panose="02020603050405020304" pitchFamily="18" charset="0"/>
                <a:cs typeface="Times New Roman" panose="02020603050405020304" pitchFamily="18" charset="0"/>
              </a:rPr>
              <a:t>The Lancet Global Health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(3), e277-e289.</a:t>
            </a:r>
          </a:p>
          <a:p>
            <a:pPr marL="0" indent="0">
              <a:buNone/>
            </a:pPr>
            <a:r>
              <a:rPr lang="en-US" dirty="0">
                <a:latin typeface="Times New Roman" panose="02020603050405020304" pitchFamily="18" charset="0"/>
                <a:cs typeface="Times New Roman" panose="02020603050405020304" pitchFamily="18" charset="0"/>
              </a:rPr>
              <a:t>Arena, R., </a:t>
            </a:r>
            <a:r>
              <a:rPr lang="en-US" dirty="0" err="1">
                <a:latin typeface="Times New Roman" panose="02020603050405020304" pitchFamily="18" charset="0"/>
                <a:cs typeface="Times New Roman" panose="02020603050405020304" pitchFamily="18" charset="0"/>
              </a:rPr>
              <a:t>Lavie</a:t>
            </a:r>
            <a:r>
              <a:rPr lang="en-US" dirty="0">
                <a:latin typeface="Times New Roman" panose="02020603050405020304" pitchFamily="18" charset="0"/>
                <a:cs typeface="Times New Roman" panose="02020603050405020304" pitchFamily="18" charset="0"/>
              </a:rPr>
              <a:t>, C. J., </a:t>
            </a:r>
            <a:r>
              <a:rPr lang="en-US" dirty="0" err="1">
                <a:latin typeface="Times New Roman" panose="02020603050405020304" pitchFamily="18" charset="0"/>
                <a:cs typeface="Times New Roman" panose="02020603050405020304" pitchFamily="18" charset="0"/>
              </a:rPr>
              <a:t>Hivert</a:t>
            </a:r>
            <a:r>
              <a:rPr lang="en-US" dirty="0">
                <a:latin typeface="Times New Roman" panose="02020603050405020304" pitchFamily="18" charset="0"/>
                <a:cs typeface="Times New Roman" panose="02020603050405020304" pitchFamily="18" charset="0"/>
              </a:rPr>
              <a:t>, M. F., Williams, M. A., Briggs, P. D., &amp; </a:t>
            </a:r>
            <a:r>
              <a:rPr lang="en-US" dirty="0" err="1">
                <a:latin typeface="Times New Roman" panose="02020603050405020304" pitchFamily="18" charset="0"/>
                <a:cs typeface="Times New Roman" panose="02020603050405020304" pitchFamily="18" charset="0"/>
              </a:rPr>
              <a:t>Guazzi</a:t>
            </a:r>
            <a:r>
              <a:rPr lang="en-US" dirty="0">
                <a:latin typeface="Times New Roman" panose="02020603050405020304" pitchFamily="18" charset="0"/>
                <a:cs typeface="Times New Roman" panose="02020603050405020304" pitchFamily="18" charset="0"/>
              </a:rPr>
              <a:t>, M. (2016). 	Who will deliver comprehensive healthy lifestyle interventions to combat non-	communicable disease? Introducing the healthy lifestyle practitioner discipline. </a:t>
            </a:r>
            <a:r>
              <a:rPr lang="en-US" i="1" dirty="0">
                <a:latin typeface="Times New Roman" panose="02020603050405020304" pitchFamily="18" charset="0"/>
                <a:cs typeface="Times New Roman" panose="02020603050405020304" pitchFamily="18" charset="0"/>
              </a:rPr>
              <a:t>Expert 	review of cardiovascular therapy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(1), 15-22.</a:t>
            </a:r>
          </a:p>
          <a:p>
            <a:pPr marL="0" indent="0">
              <a:buNone/>
            </a:pPr>
            <a:r>
              <a:rPr lang="en-US" dirty="0">
                <a:latin typeface="Times New Roman" panose="02020603050405020304" pitchFamily="18" charset="0"/>
                <a:cs typeface="Times New Roman" panose="02020603050405020304" pitchFamily="18" charset="0"/>
              </a:rPr>
              <a:t>Bennett, J. E., Stevens, G. A., Mathers, C. D., Bonita, R., Rehm, J., Kruk, M. E., ... &amp; 	</a:t>
            </a:r>
            <a:r>
              <a:rPr lang="en-US" dirty="0" err="1">
                <a:latin typeface="Times New Roman" panose="02020603050405020304" pitchFamily="18" charset="0"/>
                <a:cs typeface="Times New Roman" panose="02020603050405020304" pitchFamily="18" charset="0"/>
              </a:rPr>
              <a:t>Beagley</a:t>
            </a:r>
            <a:r>
              <a:rPr lang="en-US" dirty="0">
                <a:latin typeface="Times New Roman" panose="02020603050405020304" pitchFamily="18" charset="0"/>
                <a:cs typeface="Times New Roman" panose="02020603050405020304" pitchFamily="18" charset="0"/>
              </a:rPr>
              <a:t>, J. (2018). NCD Countdown 2030: worldwide trends in non-communicable 	disease mortality and progress towards Sustainable Development Goal target 3.4. </a:t>
            </a:r>
            <a:r>
              <a:rPr lang="en-US" i="1" dirty="0">
                <a:latin typeface="Times New Roman" panose="02020603050405020304" pitchFamily="18" charset="0"/>
                <a:cs typeface="Times New Roman" panose="02020603050405020304" pitchFamily="18" charset="0"/>
              </a:rPr>
              <a:t>The 	Lancet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392</a:t>
            </a:r>
            <a:r>
              <a:rPr lang="en-US" dirty="0">
                <a:latin typeface="Times New Roman" panose="02020603050405020304" pitchFamily="18" charset="0"/>
                <a:cs typeface="Times New Roman" panose="02020603050405020304" pitchFamily="18" charset="0"/>
              </a:rPr>
              <a:t>(10152), 1072-1088.</a:t>
            </a:r>
          </a:p>
          <a:p>
            <a:pPr marL="0" indent="0">
              <a:buNone/>
            </a:pPr>
            <a:r>
              <a:rPr lang="en-US" dirty="0">
                <a:latin typeface="Times New Roman" panose="02020603050405020304" pitchFamily="18" charset="0"/>
                <a:cs typeface="Times New Roman" panose="02020603050405020304" pitchFamily="18" charset="0"/>
              </a:rPr>
              <a:t>Briggs, A. D., Wolstenholme, J., Blakely, T., &amp; Scarborough, P. (2016). Choosing an 	epidemiological model structure for the economic evaluation of non-communicable 	disease public health interventions. </a:t>
            </a:r>
            <a:r>
              <a:rPr lang="en-US" i="1" dirty="0">
                <a:latin typeface="Times New Roman" panose="02020603050405020304" pitchFamily="18" charset="0"/>
                <a:cs typeface="Times New Roman" panose="02020603050405020304" pitchFamily="18" charset="0"/>
              </a:rPr>
              <a:t>Population health metrics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(1), 17.</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57808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B599B-5951-4F3A-87FA-E99F36EE5F1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xmlns="" id="{A7840E49-60E4-4184-93AA-ED77A5D6B7B3}"/>
              </a:ext>
            </a:extLst>
          </p:cNvPr>
          <p:cNvSpPr>
            <a:spLocks noGrp="1"/>
          </p:cNvSpPr>
          <p:nvPr>
            <p:ph idx="1"/>
          </p:nvPr>
        </p:nvSpPr>
        <p:spPr/>
        <p:txBody>
          <a:bodyPr>
            <a:normAutofit/>
          </a:bodyPr>
          <a:lstStyle/>
          <a:p>
            <a:pPr marL="0" indent="0">
              <a:buNone/>
            </a:pPr>
            <a:r>
              <a:rPr lang="en-US" dirty="0" err="1">
                <a:latin typeface="Times New Roman" panose="02020603050405020304" pitchFamily="18" charset="0"/>
                <a:cs typeface="Times New Roman" panose="02020603050405020304" pitchFamily="18" charset="0"/>
              </a:rPr>
              <a:t>Mokdad</a:t>
            </a:r>
            <a:r>
              <a:rPr lang="en-US" dirty="0">
                <a:latin typeface="Times New Roman" panose="02020603050405020304" pitchFamily="18" charset="0"/>
                <a:cs typeface="Times New Roman" panose="02020603050405020304" pitchFamily="18" charset="0"/>
              </a:rPr>
              <a:t>, A. H. (2016). Global non-communicable disease prevention: Building on success 	by addressing an emerging health need in developing countries. </a:t>
            </a:r>
            <a:r>
              <a:rPr lang="en-US" i="1" dirty="0">
                <a:latin typeface="Times New Roman" panose="02020603050405020304" pitchFamily="18" charset="0"/>
                <a:cs typeface="Times New Roman" panose="02020603050405020304" pitchFamily="18" charset="0"/>
              </a:rPr>
              <a:t>Journal of Health 	Specialties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a:t>
            </a:r>
            <a:r>
              <a:rPr lang="en-US" dirty="0">
                <a:latin typeface="Times New Roman" panose="02020603050405020304" pitchFamily="18" charset="0"/>
                <a:cs typeface="Times New Roman" panose="02020603050405020304" pitchFamily="18" charset="0"/>
              </a:rPr>
              <a:t>(2), 92.</a:t>
            </a:r>
          </a:p>
          <a:p>
            <a:pPr marL="0" indent="0">
              <a:buNone/>
            </a:pPr>
            <a:r>
              <a:rPr lang="en-US" dirty="0">
                <a:latin typeface="Times New Roman" panose="02020603050405020304" pitchFamily="18" charset="0"/>
                <a:cs typeface="Times New Roman" panose="02020603050405020304" pitchFamily="18" charset="0"/>
              </a:rPr>
              <a:t>Nugent, R., Bertram, M. Y., Jan, S., </a:t>
            </a:r>
            <a:r>
              <a:rPr lang="en-US" dirty="0" err="1">
                <a:latin typeface="Times New Roman" panose="02020603050405020304" pitchFamily="18" charset="0"/>
                <a:cs typeface="Times New Roman" panose="02020603050405020304" pitchFamily="18" charset="0"/>
              </a:rPr>
              <a:t>Niessen</a:t>
            </a:r>
            <a:r>
              <a:rPr lang="en-US" dirty="0">
                <a:latin typeface="Times New Roman" panose="02020603050405020304" pitchFamily="18" charset="0"/>
                <a:cs typeface="Times New Roman" panose="02020603050405020304" pitchFamily="18" charset="0"/>
              </a:rPr>
              <a:t>, L. W., Sassi, F., Jamison, D. T., ... &amp; 	</a:t>
            </a:r>
            <a:r>
              <a:rPr lang="en-US" dirty="0" err="1">
                <a:latin typeface="Times New Roman" panose="02020603050405020304" pitchFamily="18" charset="0"/>
                <a:cs typeface="Times New Roman" panose="02020603050405020304" pitchFamily="18" charset="0"/>
              </a:rPr>
              <a:t>Beaglehole</a:t>
            </a:r>
            <a:r>
              <a:rPr lang="en-US" dirty="0">
                <a:latin typeface="Times New Roman" panose="02020603050405020304" pitchFamily="18" charset="0"/>
                <a:cs typeface="Times New Roman" panose="02020603050405020304" pitchFamily="18" charset="0"/>
              </a:rPr>
              <a:t>, R. (2018). Investing in non-communicable disease prevention and 	management to advance the Sustainable Development Goals. </a:t>
            </a:r>
            <a:r>
              <a:rPr lang="en-US" i="1" dirty="0">
                <a:latin typeface="Times New Roman" panose="02020603050405020304" pitchFamily="18" charset="0"/>
                <a:cs typeface="Times New Roman" panose="02020603050405020304" pitchFamily="18" charset="0"/>
              </a:rPr>
              <a:t>The Lancet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391</a:t>
            </a:r>
            <a:r>
              <a:rPr lang="en-US" dirty="0">
                <a:latin typeface="Times New Roman" panose="02020603050405020304" pitchFamily="18" charset="0"/>
                <a:cs typeface="Times New Roman" panose="02020603050405020304" pitchFamily="18" charset="0"/>
              </a:rPr>
              <a:t>(10134), 	2029-2035.</a:t>
            </a:r>
          </a:p>
          <a:p>
            <a:pPr marL="0" indent="0">
              <a:buNone/>
            </a:pPr>
            <a:r>
              <a:rPr lang="en-US" dirty="0">
                <a:latin typeface="Times New Roman" panose="02020603050405020304" pitchFamily="18" charset="0"/>
                <a:cs typeface="Times New Roman" panose="02020603050405020304" pitchFamily="18" charset="0"/>
              </a:rPr>
              <a:t>O’Neil, A., </a:t>
            </a:r>
            <a:r>
              <a:rPr lang="en-US" dirty="0" err="1">
                <a:latin typeface="Times New Roman" panose="02020603050405020304" pitchFamily="18" charset="0"/>
                <a:cs typeface="Times New Roman" panose="02020603050405020304" pitchFamily="18" charset="0"/>
              </a:rPr>
              <a:t>Jacka</a:t>
            </a:r>
            <a:r>
              <a:rPr lang="en-US" dirty="0">
                <a:latin typeface="Times New Roman" panose="02020603050405020304" pitchFamily="18" charset="0"/>
                <a:cs typeface="Times New Roman" panose="02020603050405020304" pitchFamily="18" charset="0"/>
              </a:rPr>
              <a:t>, F. N., Quirk, S. E., Cocker, F., Taylor, C. B., Oldenburg, B., &amp; Berk, M. 	(2015). A shared framework for the common mental disorders and non-communicable 	disease: key considerations for disease prevention and control. </a:t>
            </a:r>
            <a:r>
              <a:rPr lang="en-US" i="1" dirty="0">
                <a:latin typeface="Times New Roman" panose="02020603050405020304" pitchFamily="18" charset="0"/>
                <a:cs typeface="Times New Roman" panose="02020603050405020304" pitchFamily="18" charset="0"/>
              </a:rPr>
              <a:t>BMC psychiatry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15</a:t>
            </a:r>
            <a:r>
              <a:rPr lang="en-US" dirty="0">
                <a:latin typeface="Times New Roman" panose="02020603050405020304" pitchFamily="18" charset="0"/>
                <a:cs typeface="Times New Roman" panose="02020603050405020304" pitchFamily="18" charset="0"/>
              </a:rPr>
              <a:t>(1), 	15.</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244355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141</TotalTime>
  <Words>1764</Words>
  <Application>Microsoft Office PowerPoint</Application>
  <PresentationFormat>Custom</PresentationFormat>
  <Paragraphs>84</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Increasing Emergence of Non-communicable Disease in Saudi Arabia</vt:lpstr>
      <vt:lpstr>Introduction </vt:lpstr>
      <vt:lpstr>Causes of Non-communicable Disease </vt:lpstr>
      <vt:lpstr>Risk Factors</vt:lpstr>
      <vt:lpstr>Examples of Non-communicable Diseases </vt:lpstr>
      <vt:lpstr>Facts </vt:lpstr>
      <vt:lpstr>Statistics For Non-communicable Diseases in Saudi Arabia </vt:lpstr>
      <vt:lpstr>People Who Are At Risk of the Disease </vt:lpstr>
      <vt:lpstr>Socioeconomic Impacts </vt:lpstr>
      <vt:lpstr>Prevention and Control </vt:lpstr>
      <vt:lpstr>Conclusion </vt:lpstr>
      <vt:lpstr>References</vt:lpstr>
      <vt:lpstr>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Emergence of Non-communicable Disease in Saudi Arabia</dc:title>
  <dc:creator>ROBERT</dc:creator>
  <cp:lastModifiedBy>User</cp:lastModifiedBy>
  <cp:revision>37</cp:revision>
  <dcterms:created xsi:type="dcterms:W3CDTF">2020-03-14T01:03:40Z</dcterms:created>
  <dcterms:modified xsi:type="dcterms:W3CDTF">2020-03-14T13:35:20Z</dcterms:modified>
</cp:coreProperties>
</file>